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1" r:id="rId8"/>
    <p:sldId id="266" r:id="rId9"/>
    <p:sldId id="262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5AF0EB-132C-41DA-B232-9AE59BF2A43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8877B4-41A9-45CE-BD93-532066D2BEA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Transplant Rejection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352800"/>
            <a:ext cx="4495800" cy="1628336"/>
          </a:xfrm>
        </p:spPr>
        <p:txBody>
          <a:bodyPr/>
          <a:lstStyle/>
          <a:p>
            <a:pPr algn="ctr"/>
            <a:r>
              <a:rPr lang="en-US" dirty="0" err="1" smtClean="0"/>
              <a:t>Dr.Manoj</a:t>
            </a:r>
            <a:r>
              <a:rPr lang="en-US" dirty="0" smtClean="0"/>
              <a:t> </a:t>
            </a:r>
            <a:r>
              <a:rPr lang="en-US" dirty="0" err="1" smtClean="0"/>
              <a:t>Radhakrishnan</a:t>
            </a:r>
            <a:r>
              <a:rPr lang="en-US" dirty="0" smtClean="0"/>
              <a:t>        </a:t>
            </a:r>
          </a:p>
          <a:p>
            <a:r>
              <a:rPr lang="en-US" dirty="0" smtClean="0"/>
              <a:t>Dept. of Pathology, SKHMC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4"/>
    </mc:Choice>
    <mc:Fallback xmlns="">
      <p:transition spd="slow" advTm="13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32000" cy="5724000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0"/>
    </mc:Choice>
    <mc:Fallback xmlns="">
      <p:transition spd="slow" advTm="2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NEW\Desktop\transplant-rejection-14-63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7452000" cy="5594831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04"/>
    </mc:Choice>
    <mc:Fallback xmlns="">
      <p:transition spd="slow" advTm="22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grafts or transplants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Allograft: graft between genetically different individuals.</a:t>
            </a:r>
          </a:p>
          <a:p>
            <a:endParaRPr lang="en-US" dirty="0" smtClean="0"/>
          </a:p>
          <a:p>
            <a:r>
              <a:rPr lang="en-US" dirty="0" err="1" smtClean="0"/>
              <a:t>autograft</a:t>
            </a:r>
            <a:r>
              <a:rPr lang="en-US" dirty="0" smtClean="0"/>
              <a:t>: graft of one’s  own tissues</a:t>
            </a:r>
          </a:p>
          <a:p>
            <a:endParaRPr lang="en-US" dirty="0" smtClean="0"/>
          </a:p>
          <a:p>
            <a:r>
              <a:rPr lang="en-US" dirty="0" err="1" smtClean="0"/>
              <a:t>Isograft</a:t>
            </a:r>
            <a:r>
              <a:rPr lang="en-US" dirty="0" smtClean="0"/>
              <a:t>: graft from identical twin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54"/>
    </mc:Choice>
    <mc:Fallback xmlns="">
      <p:transition spd="slow" advTm="51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Types of transplant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Hyperacute</a:t>
            </a:r>
            <a:r>
              <a:rPr lang="en-US" dirty="0" smtClean="0"/>
              <a:t>  transplant  rejection</a:t>
            </a:r>
          </a:p>
          <a:p>
            <a:endParaRPr lang="en-US" dirty="0" smtClean="0"/>
          </a:p>
          <a:p>
            <a:r>
              <a:rPr lang="en-US" dirty="0" smtClean="0"/>
              <a:t>Acute  transplant  rejection</a:t>
            </a:r>
          </a:p>
          <a:p>
            <a:endParaRPr lang="en-US" dirty="0" smtClean="0"/>
          </a:p>
          <a:p>
            <a:r>
              <a:rPr lang="en-US" dirty="0" smtClean="0"/>
              <a:t>Chronic  transplant  rejection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8"/>
    </mc:Choice>
    <mc:Fallback xmlns="">
      <p:transition spd="slow" advTm="14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Hyperacute</a:t>
            </a:r>
            <a:r>
              <a:rPr lang="en-US" dirty="0" smtClean="0"/>
              <a:t> transplant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</a:t>
            </a:r>
            <a:r>
              <a:rPr lang="en-US" u="sng" dirty="0" smtClean="0"/>
              <a:t>within minutes of transplantation</a:t>
            </a:r>
          </a:p>
          <a:p>
            <a:r>
              <a:rPr lang="en-US" dirty="0" smtClean="0"/>
              <a:t>Mediated by </a:t>
            </a:r>
            <a:r>
              <a:rPr lang="en-US" b="1" dirty="0" smtClean="0"/>
              <a:t>preformed </a:t>
            </a:r>
            <a:r>
              <a:rPr lang="en-US" b="1" dirty="0" err="1" smtClean="0"/>
              <a:t>antidonor</a:t>
            </a:r>
            <a:r>
              <a:rPr lang="en-US" b="1" dirty="0" smtClean="0"/>
              <a:t> </a:t>
            </a:r>
            <a:r>
              <a:rPr lang="en-US" b="1" dirty="0" err="1" smtClean="0"/>
              <a:t>antibodies,present</a:t>
            </a:r>
            <a:r>
              <a:rPr lang="en-US" b="1" dirty="0" smtClean="0"/>
              <a:t> in recipient’s circulation</a:t>
            </a:r>
            <a:r>
              <a:rPr lang="en-US" dirty="0" smtClean="0"/>
              <a:t>.(ABO </a:t>
            </a:r>
            <a:r>
              <a:rPr lang="en-US" dirty="0" err="1" smtClean="0"/>
              <a:t>incompatibilty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Antigens in the endothelium of the transplanted organ are recognized by the preformed antibodies(IgM &amp; IgG) Capable of </a:t>
            </a:r>
            <a:r>
              <a:rPr lang="en-US" i="1" dirty="0" smtClean="0"/>
              <a:t>complement activation-</a:t>
            </a:r>
            <a:r>
              <a:rPr lang="en-US" i="1" dirty="0" err="1" smtClean="0"/>
              <a:t>fibrinoid</a:t>
            </a:r>
            <a:r>
              <a:rPr lang="en-US" i="1" dirty="0" smtClean="0"/>
              <a:t> necrosis-ischemic necrosis of organ.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65"/>
    </mc:Choice>
    <mc:Fallback xmlns="">
      <p:transition spd="slow" advTm="73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496000" cy="4737765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2"/>
    </mc:Choice>
    <mc:Fallback xmlns="">
      <p:transition spd="slow" advTm="30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Hyperacute</a:t>
            </a:r>
            <a:r>
              <a:rPr lang="en-IN" dirty="0" smtClean="0"/>
              <a:t> rejection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5184000" cy="360374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5"/>
    </mc:Choice>
    <mc:Fallback xmlns="">
      <p:transition spd="slow" advTm="15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transplant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Occurs </a:t>
            </a:r>
            <a:r>
              <a:rPr lang="en-US" i="1" dirty="0" smtClean="0"/>
              <a:t>within days or months </a:t>
            </a:r>
            <a:r>
              <a:rPr lang="en-US" dirty="0" smtClean="0"/>
              <a:t>after the transplantation  </a:t>
            </a:r>
          </a:p>
          <a:p>
            <a:r>
              <a:rPr lang="en-US" dirty="0" smtClean="0"/>
              <a:t>Mediated by both </a:t>
            </a:r>
            <a:r>
              <a:rPr lang="en-US" dirty="0" err="1" smtClean="0"/>
              <a:t>humoral</a:t>
            </a:r>
            <a:r>
              <a:rPr lang="en-US" dirty="0" smtClean="0"/>
              <a:t>(antibody mediated) and cellular (T-cell ) mediated mechanisms</a:t>
            </a:r>
          </a:p>
          <a:p>
            <a:r>
              <a:rPr lang="en-US" b="1" dirty="0" smtClean="0"/>
              <a:t>Vasculitis</a:t>
            </a:r>
            <a:r>
              <a:rPr lang="en-US" dirty="0" smtClean="0"/>
              <a:t> is a prominent feature, it is mediated  by </a:t>
            </a:r>
            <a:r>
              <a:rPr lang="en-US" dirty="0" err="1" smtClean="0"/>
              <a:t>antidonor</a:t>
            </a:r>
            <a:r>
              <a:rPr lang="en-US" dirty="0" smtClean="0"/>
              <a:t>- antibodies -attack vessel </a:t>
            </a:r>
            <a:r>
              <a:rPr lang="en-US" dirty="0" err="1" smtClean="0"/>
              <a:t>wall,with</a:t>
            </a:r>
            <a:r>
              <a:rPr lang="en-US" dirty="0" smtClean="0"/>
              <a:t> subsequent thrombosis and thickening of the arterioles-</a:t>
            </a:r>
            <a:r>
              <a:rPr lang="en-US" i="1" dirty="0" smtClean="0"/>
              <a:t>vascular changes cause an ischemia of transplanted organ.</a:t>
            </a:r>
          </a:p>
          <a:p>
            <a:r>
              <a:rPr lang="en-US" dirty="0" smtClean="0"/>
              <a:t>Interstitial accumulation of lymphocytes is a prominent feature-associated with parenchymal cell injury.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01"/>
    </mc:Choice>
    <mc:Fallback xmlns="">
      <p:transition spd="slow" advTm="50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Acute transplant rejection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4752000" cy="4525723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transplant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 predominantly </a:t>
            </a:r>
            <a:r>
              <a:rPr lang="en-US" b="1" dirty="0" smtClean="0"/>
              <a:t>by vascular changes(</a:t>
            </a:r>
            <a:r>
              <a:rPr lang="en-US" b="1" dirty="0" err="1" smtClean="0"/>
              <a:t>intimal</a:t>
            </a:r>
            <a:r>
              <a:rPr lang="en-US" b="1" dirty="0" smtClean="0"/>
              <a:t> fibrosis</a:t>
            </a:r>
            <a:r>
              <a:rPr lang="en-US" dirty="0" smtClean="0"/>
              <a:t>)accompanied by ischemia and loss of </a:t>
            </a:r>
            <a:r>
              <a:rPr lang="en-US" dirty="0" err="1" smtClean="0"/>
              <a:t>parenchymal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Gradual and progressive decline in transplanted organ over a </a:t>
            </a:r>
            <a:r>
              <a:rPr lang="en-US" i="1" dirty="0" smtClean="0"/>
              <a:t>period of months and years</a:t>
            </a:r>
            <a:endParaRPr lang="en-US" i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4"/>
    </mc:Choice>
    <mc:Fallback xmlns="">
      <p:transition spd="slow" advTm="42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201</Words>
  <Application>Microsoft Office PowerPoint</Application>
  <PresentationFormat>On-screen Show (4:3)</PresentationFormat>
  <Paragraphs>29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Flow</vt:lpstr>
      <vt:lpstr>Transplant Rejection </vt:lpstr>
      <vt:lpstr>Kinds of grafts or transplants</vt:lpstr>
      <vt:lpstr> Types of transplant rejection</vt:lpstr>
      <vt:lpstr> Hyperacute transplant rejection</vt:lpstr>
      <vt:lpstr>PowerPoint Presentation</vt:lpstr>
      <vt:lpstr>Hyperacute rejection</vt:lpstr>
      <vt:lpstr>Acute transplant rejection</vt:lpstr>
      <vt:lpstr>Acute transplant rejection</vt:lpstr>
      <vt:lpstr>Chronic transplant rejection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 Rejection</dc:title>
  <dc:creator>THEBEST</dc:creator>
  <cp:lastModifiedBy>Lib Lab One</cp:lastModifiedBy>
  <cp:revision>8</cp:revision>
  <dcterms:created xsi:type="dcterms:W3CDTF">2020-04-07T02:16:56Z</dcterms:created>
  <dcterms:modified xsi:type="dcterms:W3CDTF">2020-04-07T06:08:01Z</dcterms:modified>
</cp:coreProperties>
</file>